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0" r:id="rId7"/>
    <p:sldId id="267" r:id="rId8"/>
    <p:sldId id="261" r:id="rId9"/>
    <p:sldId id="268" r:id="rId10"/>
    <p:sldId id="269" r:id="rId11"/>
  </p:sldIdLst>
  <p:sldSz cx="18288000" cy="10287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SpoqaHanSans-Bold" panose="020B0604020202020204" charset="-128"/>
      <p:bold r:id="rId14"/>
    </p:embeddedFont>
    <p:embeddedFont>
      <p:font typeface="SpoqaHanSans-Regular" panose="020B0604020202020204" charset="-128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32AE5-5ADF-8EDF-03BB-1E9F5A1CB849}" v="114" dt="2024-11-04T13:07:25.596"/>
    <p1510:client id="{9B52168C-154A-4459-7F05-30A0E24670A6}" v="437" dt="2024-11-04T13:28:47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9037" y="1295400"/>
            <a:ext cx="11690839" cy="17232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9000" spc="-500" dirty="0">
                <a:solidFill>
                  <a:srgbClr val="5D6DBE"/>
                </a:solidFill>
                <a:ea typeface="SpoqaHanSans-Bold"/>
                <a:cs typeface="Calibri"/>
              </a:rPr>
              <a:t>SNS </a:t>
            </a:r>
            <a:r>
              <a:rPr lang="en-US" altLang="ko-KR" sz="9000" spc="-500" err="1">
                <a:solidFill>
                  <a:srgbClr val="5D6DBE"/>
                </a:solidFill>
                <a:ea typeface="SpoqaHanSans-Bold"/>
                <a:cs typeface="Calibri"/>
              </a:rPr>
              <a:t>Text를</a:t>
            </a:r>
            <a:r>
              <a:rPr lang="en-US" altLang="ko-KR" sz="9000" spc="-5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9000" spc="-500" err="1">
                <a:solidFill>
                  <a:srgbClr val="5D6DBE"/>
                </a:solidFill>
                <a:ea typeface="SpoqaHanSans-Bold"/>
                <a:cs typeface="Calibri"/>
              </a:rPr>
              <a:t>통한</a:t>
            </a:r>
            <a:r>
              <a:rPr lang="en-US" altLang="ko-KR" sz="9000" spc="-5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9000" spc="-500" err="1">
                <a:solidFill>
                  <a:srgbClr val="5D6DBE"/>
                </a:solidFill>
                <a:ea typeface="SpoqaHanSans-Bold"/>
                <a:cs typeface="Calibri"/>
              </a:rPr>
              <a:t>감정</a:t>
            </a:r>
            <a:r>
              <a:rPr lang="en-US" altLang="ko-KR" sz="9000" spc="-5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9000" spc="-500" err="1">
                <a:solidFill>
                  <a:srgbClr val="5D6DBE"/>
                </a:solidFill>
                <a:ea typeface="SpoqaHanSans-Bold"/>
                <a:cs typeface="Calibri"/>
              </a:rPr>
              <a:t>분석</a:t>
            </a:r>
            <a:endParaRPr lang="en-US" altLang="ko-KR" sz="9000" i="0" u="none" strike="noStrike" spc="-50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3009900"/>
            <a:ext cx="13766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00" spc="-200" dirty="0">
                <a:solidFill>
                  <a:srgbClr val="000000"/>
                </a:solidFill>
                <a:ea typeface="SpoqaHanSans-Regular"/>
                <a:cs typeface="Calibri"/>
              </a:rPr>
              <a:t>인공지능</a:t>
            </a:r>
            <a:endParaRPr lang="ko-KR" sz="3400" b="0" i="0" u="none" strike="noStrike" spc="-200" dirty="0">
              <a:solidFill>
                <a:srgbClr val="000000"/>
              </a:solidFill>
              <a:ea typeface="SpoqaHanSans-Regular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966200"/>
            <a:ext cx="4914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en-US" altLang="ko-KR" sz="2300" spc="-100" dirty="0">
                <a:solidFill>
                  <a:srgbClr val="5D6DBE"/>
                </a:solidFill>
                <a:ea typeface="SpoqaHanSans-Regular"/>
                <a:cs typeface="Calibri"/>
              </a:rPr>
              <a:t>컴퓨터공학과-2020108269 -</a:t>
            </a:r>
            <a:r>
              <a:rPr lang="en-US" altLang="ko-KR" sz="2300" spc="-100" dirty="0" err="1">
                <a:solidFill>
                  <a:srgbClr val="5D6DBE"/>
                </a:solidFill>
                <a:ea typeface="SpoqaHanSans-Regular"/>
                <a:cs typeface="Calibri"/>
              </a:rPr>
              <a:t>정현석</a:t>
            </a:r>
            <a:endParaRPr lang="en-US" altLang="ko-KR" sz="2300" b="0" i="0" u="none" strike="noStrike" spc="-100" dirty="0" err="1">
              <a:solidFill>
                <a:srgbClr val="5D6DBE"/>
              </a:solidFill>
              <a:ea typeface="SpoqaHanSans-Regular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195300" y="8966200"/>
            <a:ext cx="3352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8689"/>
              </a:lnSpc>
            </a:pPr>
            <a:r>
              <a:rPr lang="en-US" sz="2300" spc="-100" dirty="0">
                <a:solidFill>
                  <a:srgbClr val="5D6DBE"/>
                </a:solidFill>
                <a:latin typeface="SpoqaHanSans-Regular"/>
              </a:rPr>
              <a:t>2024.11.00</a:t>
            </a:r>
            <a:endParaRPr lang="en-US" sz="2300" b="0" i="0" u="none" strike="noStrike" spc="-100" dirty="0">
              <a:solidFill>
                <a:srgbClr val="5D6DBE"/>
              </a:solidFill>
              <a:latin typeface="SpoqaHanSans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5000" spc="-300" dirty="0" err="1">
                <a:solidFill>
                  <a:srgbClr val="5D6DBE"/>
                </a:solidFill>
                <a:ea typeface="SpoqaHanSans-Bold"/>
                <a:cs typeface="Calibri"/>
              </a:rPr>
              <a:t>데이터</a:t>
            </a:r>
            <a:r>
              <a:rPr lang="en-US" altLang="ko-KR" sz="5000" spc="-3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5000" spc="-300" dirty="0" err="1">
                <a:solidFill>
                  <a:srgbClr val="5D6DBE"/>
                </a:solidFill>
                <a:ea typeface="SpoqaHanSans-Bold"/>
                <a:cs typeface="Calibri"/>
              </a:rPr>
              <a:t>시각화</a:t>
            </a:r>
            <a:endParaRPr lang="en-US" altLang="ko-KR" sz="5000" b="0" i="0" u="none" strike="noStrike" spc="-300" dirty="0" err="1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66100" y="4495800"/>
            <a:ext cx="9135533" cy="11641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시간의 따른 감정 변화 추이: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특정 주제에 대한 감정 변화가 시간에 따라 어떻게 달라지는지 시각화</a:t>
            </a:r>
            <a:endParaRPr lang="ko-KR" altLang="en-US" sz="23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트랜드 파악: 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감정이 특정 시점에 증가하거나 감소하는 패턴을 찾는데 유용</a:t>
            </a: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300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66100" y="3200400"/>
            <a:ext cx="9118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altLang="en-US" sz="3500" spc="-100" dirty="0">
                <a:solidFill>
                  <a:srgbClr val="5D6DBE"/>
                </a:solidFill>
                <a:latin typeface="Calibri"/>
                <a:ea typeface="SpoqaHanSans-Bold"/>
                <a:cs typeface="Calibri"/>
              </a:rPr>
              <a:t>꺾은선 그래프</a:t>
            </a:r>
            <a:endParaRPr lang="ko-KR" altLang="en-US" sz="3500" b="0" i="0" u="none" strike="noStrike" spc="-100" dirty="0">
              <a:solidFill>
                <a:srgbClr val="5D6DBE"/>
              </a:solidFill>
              <a:latin typeface="Calibri"/>
              <a:ea typeface="SpoqaHanSans-Bold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540" y="9161780"/>
            <a:ext cx="909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ko-KR" altLang="en-US" sz="2300" spc="-100" dirty="0">
                <a:ea typeface="SpoqaHanSans-Regular"/>
                <a:cs typeface="+mn-lt"/>
              </a:rPr>
              <a:t>그림 출처:  </a:t>
            </a:r>
            <a:r>
              <a:rPr lang="ko-KR" sz="2300" spc="-100" dirty="0">
                <a:ea typeface="+mn-lt"/>
                <a:cs typeface="+mn-lt"/>
              </a:rPr>
              <a:t>https://</a:t>
            </a:r>
            <a:r>
              <a:rPr lang="en-US" altLang="ko-KR" sz="2300" spc="-100" dirty="0">
                <a:ea typeface="+mn-lt"/>
                <a:cs typeface="+mn-lt"/>
              </a:rPr>
              <a:t>wikidocs</a:t>
            </a:r>
            <a:r>
              <a:rPr lang="ko-KR" sz="2300" spc="-100" dirty="0">
                <a:ea typeface="+mn-lt"/>
                <a:cs typeface="+mn-lt"/>
              </a:rPr>
              <a:t>.</a:t>
            </a:r>
            <a:r>
              <a:rPr lang="en-US" altLang="ko-KR" sz="2300" spc="-100" dirty="0">
                <a:ea typeface="+mn-lt"/>
                <a:cs typeface="+mn-lt"/>
              </a:rPr>
              <a:t>net</a:t>
            </a:r>
            <a:r>
              <a:rPr lang="ko-KR" sz="2300" spc="-100" dirty="0">
                <a:ea typeface="+mn-lt"/>
                <a:cs typeface="+mn-lt"/>
              </a:rPr>
              <a:t>/</a:t>
            </a:r>
            <a:r>
              <a:rPr lang="en-US" altLang="ko-KR" sz="2300" spc="-100" dirty="0">
                <a:ea typeface="+mn-lt"/>
                <a:cs typeface="+mn-lt"/>
              </a:rPr>
              <a:t>161049</a:t>
            </a:r>
            <a:endParaRPr lang="ko-KR" sz="2300" spc="-100" dirty="0">
              <a:ea typeface="SpoqaHanSans-Regular"/>
              <a:cs typeface="+mn-lt"/>
            </a:endParaRPr>
          </a:p>
        </p:txBody>
      </p:sp>
      <p:pic>
        <p:nvPicPr>
          <p:cNvPr id="2" name="그림 1" descr="6.03. 선 그래프(line chart) - Spotfire 간단하게 그래프 그리기">
            <a:extLst>
              <a:ext uri="{FF2B5EF4-FFF2-40B4-BE49-F238E27FC236}">
                <a16:creationId xmlns:a16="http://schemas.microsoft.com/office/drawing/2014/main" id="{1E95F0AF-7B50-F056-63D5-F4EE610C4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2561593"/>
            <a:ext cx="7358331" cy="49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622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 dirty="0">
                <a:solidFill>
                  <a:srgbClr val="5D6DBE"/>
                </a:solidFill>
                <a:ea typeface="SpoqaHanSans-Bold"/>
              </a:rPr>
              <a:t>목차</a:t>
            </a:r>
            <a:r>
              <a:rPr lang="en-US" sz="5000" b="0" i="0" u="none" strike="noStrike" spc="-300" dirty="0">
                <a:solidFill>
                  <a:srgbClr val="5D6DBE"/>
                </a:solidFill>
                <a:latin typeface="SpoqaHanSans-Bold"/>
              </a:rPr>
              <a:t> </a:t>
            </a:r>
            <a:endParaRPr lang="ko-KR" sz="5000" b="0" i="0" u="none" strike="noStrike" spc="-3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65700" y="3232150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SNS </a:t>
            </a:r>
            <a:r>
              <a:rPr lang="ko-KR" altLang="en-US" sz="2000" spc="-100" dirty="0" err="1">
                <a:solidFill>
                  <a:srgbClr val="000000"/>
                </a:solidFill>
                <a:latin typeface="SpoqaHanSans-Regular"/>
                <a:ea typeface="SpoqaHanSans-Regular"/>
              </a:rPr>
              <a:t>Text</a:t>
            </a: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감정 분석을 선택한 </a:t>
            </a:r>
          </a:p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이유 및 필요성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3900" y="258445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>
                <a:solidFill>
                  <a:srgbClr val="9FA9D8"/>
                </a:solidFill>
                <a:latin typeface="SpoqaHanSans-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5700" y="258445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sz="2800" spc="-100" dirty="0">
                <a:solidFill>
                  <a:srgbClr val="5D6DBE"/>
                </a:solidFill>
                <a:ea typeface="SpoqaHanSans-Bold"/>
                <a:cs typeface="Calibri"/>
              </a:rPr>
              <a:t>서론/</a:t>
            </a:r>
            <a:r>
              <a:rPr lang="ko-KR" altLang="en-US" sz="2800" spc="-100" dirty="0">
                <a:solidFill>
                  <a:srgbClr val="5D6DBE"/>
                </a:solidFill>
                <a:ea typeface="SpoqaHanSans-Bold"/>
                <a:cs typeface="Calibri"/>
              </a:rPr>
              <a:t>필요성</a:t>
            </a:r>
            <a:endParaRPr lang="ko-KR" sz="2800" b="0" i="0" u="none" strike="noStrike" spc="-1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65700" y="5302250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SNS Text</a:t>
            </a: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의</a:t>
            </a:r>
            <a:r>
              <a:rPr 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데이터</a:t>
            </a:r>
            <a:r>
              <a:rPr 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및 </a:t>
            </a: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테스트</a:t>
            </a:r>
            <a:r>
              <a:rPr 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설명하기 전</a:t>
            </a:r>
            <a:endParaRPr lang="en-US" altLang="ko-KR" sz="2000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간략한 전체 흐름 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33900" y="4654550"/>
            <a:ext cx="292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>
                <a:solidFill>
                  <a:srgbClr val="9FA9D8"/>
                </a:solidFill>
                <a:latin typeface="SpoqaHanSans-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5700" y="465455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altLang="en-US" sz="2800" spc="-100" dirty="0">
                <a:solidFill>
                  <a:srgbClr val="5D6DBE"/>
                </a:solidFill>
                <a:ea typeface="SpoqaHanSans-Bold"/>
                <a:cs typeface="Calibri"/>
              </a:rPr>
              <a:t>전체 개요</a:t>
            </a:r>
            <a:endParaRPr lang="ko-KR" sz="2800" b="0" i="0" u="none" strike="noStrike" spc="-1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65700" y="7359650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코드를 통한 감정분석 한 결과 설명 및 </a:t>
            </a:r>
          </a:p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사용된 코드설명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33900" y="672465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>
                <a:solidFill>
                  <a:srgbClr val="9FA9D8"/>
                </a:solidFill>
                <a:latin typeface="SpoqaHanSans-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5700" y="672465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altLang="en-US" sz="2800" spc="-100" dirty="0">
                <a:solidFill>
                  <a:srgbClr val="5D6DBE"/>
                </a:solidFill>
                <a:ea typeface="SpoqaHanSans-Bold"/>
                <a:cs typeface="Calibri"/>
              </a:rPr>
              <a:t>데이터 테스트 및 설명</a:t>
            </a:r>
            <a:endParaRPr lang="ko-KR" sz="2800" b="0" i="0" u="none" strike="noStrike" spc="-1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68100" y="3232150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SNS </a:t>
            </a:r>
            <a:r>
              <a:rPr lang="ko-KR" altLang="en-US" sz="2000" spc="-100" err="1">
                <a:solidFill>
                  <a:srgbClr val="000000"/>
                </a:solidFill>
                <a:latin typeface="SpoqaHanSans-Regular"/>
                <a:ea typeface="SpoqaHanSans-Regular"/>
              </a:rPr>
              <a:t>Text</a:t>
            </a:r>
            <a:r>
              <a:rPr lang="ko-KR" altLang="en-US" sz="2000" spc="-100">
                <a:solidFill>
                  <a:srgbClr val="000000"/>
                </a:solidFill>
                <a:latin typeface="SpoqaHanSans-Regular"/>
                <a:ea typeface="SpoqaHanSans-Regular"/>
              </a:rPr>
              <a:t> 감정분석에 대한</a:t>
            </a:r>
            <a:endParaRPr lang="ko-KR" altLang="en-US" sz="2000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연구 및 관련 자료</a:t>
            </a:r>
            <a:endParaRPr lang="ko-KR" altLang="en-US" sz="20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36300" y="258445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>
                <a:solidFill>
                  <a:srgbClr val="9FA9D8"/>
                </a:solidFill>
                <a:latin typeface="SpoqaHanSans-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68100" y="258445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sz="2800" spc="-100" dirty="0">
                <a:solidFill>
                  <a:srgbClr val="5D6DBE"/>
                </a:solidFill>
                <a:ea typeface="SpoqaHanSans-Bold"/>
                <a:cs typeface="Calibri"/>
              </a:rPr>
              <a:t>관련 연구/</a:t>
            </a:r>
            <a:r>
              <a:rPr lang="ko-KR" altLang="en-US" sz="2800" spc="-100" dirty="0">
                <a:solidFill>
                  <a:srgbClr val="5D6DBE"/>
                </a:solidFill>
                <a:ea typeface="SpoqaHanSans-Bold"/>
                <a:cs typeface="Calibri"/>
              </a:rPr>
              <a:t>사례</a:t>
            </a:r>
            <a:endParaRPr lang="ko-KR" altLang="en-US" sz="2800" b="0" i="0" u="none" strike="noStrike" spc="-1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68100" y="5302250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SNS Text </a:t>
            </a: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감정분석에</a:t>
            </a: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사용될</a:t>
            </a: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데이터</a:t>
            </a:r>
            <a:r>
              <a:rPr lang="en-US" altLang="ko-KR" sz="2000" spc="-100" dirty="0">
                <a:solidFill>
                  <a:srgbClr val="000000"/>
                </a:solidFill>
                <a:ea typeface="SpoqaHanSans-Regular"/>
              </a:rPr>
              <a:t> </a:t>
            </a:r>
            <a:r>
              <a:rPr lang="en-US" altLang="ko-KR" sz="2000" spc="-100" dirty="0" err="1">
                <a:solidFill>
                  <a:srgbClr val="000000"/>
                </a:solidFill>
                <a:ea typeface="SpoqaHanSans-Regular"/>
              </a:rPr>
              <a:t>설명</a:t>
            </a:r>
          </a:p>
          <a:p>
            <a:pPr>
              <a:lnSpc>
                <a:spcPct val="136119"/>
              </a:lnSpc>
            </a:pPr>
            <a:r>
              <a:rPr lang="en-US" altLang="ko-KR" sz="2000" spc="-100" dirty="0">
                <a:ea typeface="SpoqaHanSans-Regular"/>
                <a:cs typeface="Calibri"/>
              </a:rPr>
              <a:t>및 </a:t>
            </a:r>
            <a:r>
              <a:rPr lang="en-US" altLang="ko-KR" sz="2000" spc="-100" dirty="0" err="1">
                <a:ea typeface="SpoqaHanSans-Regular"/>
                <a:cs typeface="Calibri"/>
              </a:rPr>
              <a:t>데이터</a:t>
            </a:r>
            <a:r>
              <a:rPr lang="en-US" altLang="ko-KR" sz="2000" spc="-100" dirty="0">
                <a:ea typeface="SpoqaHanSans-Regular"/>
                <a:cs typeface="Calibri"/>
              </a:rPr>
              <a:t> </a:t>
            </a:r>
            <a:r>
              <a:rPr lang="en-US" altLang="ko-KR" sz="2000" spc="-100" dirty="0" err="1">
                <a:ea typeface="SpoqaHanSans-Regular"/>
                <a:cs typeface="Calibri"/>
              </a:rPr>
              <a:t>시각화</a:t>
            </a:r>
            <a:r>
              <a:rPr lang="en-US" altLang="ko-KR" sz="2000" spc="-100" dirty="0">
                <a:ea typeface="SpoqaHanSans-Regular"/>
                <a:cs typeface="Calibri"/>
              </a:rPr>
              <a:t> </a:t>
            </a:r>
            <a:r>
              <a:rPr lang="en-US" altLang="ko-KR" sz="2000" spc="-100" dirty="0" err="1">
                <a:ea typeface="SpoqaHanSans-Regular"/>
                <a:cs typeface="Calibri"/>
              </a:rPr>
              <a:t>하려는</a:t>
            </a:r>
            <a:r>
              <a:rPr lang="en-US" altLang="ko-KR" sz="2000" spc="-100" dirty="0">
                <a:ea typeface="SpoqaHanSans-Regular"/>
                <a:cs typeface="Calibri"/>
              </a:rPr>
              <a:t> </a:t>
            </a:r>
            <a:r>
              <a:rPr lang="en-US" altLang="ko-KR" sz="2000" spc="-100" dirty="0" err="1">
                <a:ea typeface="SpoqaHanSans-Regular"/>
                <a:cs typeface="Calibri"/>
              </a:rPr>
              <a:t>다이어그램</a:t>
            </a:r>
            <a:r>
              <a:rPr lang="en-US" altLang="ko-KR" sz="2000" spc="-100" dirty="0">
                <a:ea typeface="SpoqaHanSans-Regular"/>
                <a:cs typeface="Calibri"/>
              </a:rPr>
              <a:t> </a:t>
            </a:r>
            <a:r>
              <a:rPr lang="en-US" altLang="ko-KR" sz="2000" spc="-100" dirty="0" err="1">
                <a:ea typeface="SpoqaHanSans-Regular"/>
                <a:cs typeface="Calibri"/>
              </a:rPr>
              <a:t>설명</a:t>
            </a:r>
            <a:endParaRPr lang="en-US" altLang="ko-KR" sz="2000" spc="-100" dirty="0">
              <a:ea typeface="SpoqaHanSans-Regular"/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36300" y="465455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>
                <a:solidFill>
                  <a:srgbClr val="9FA9D8"/>
                </a:solidFill>
                <a:latin typeface="SpoqaHanSans-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68100" y="465455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altLang="en-US" sz="2800" spc="-100" dirty="0">
                <a:solidFill>
                  <a:srgbClr val="5D6DBE"/>
                </a:solidFill>
                <a:ea typeface="SpoqaHanSans-Bold"/>
                <a:cs typeface="Calibri"/>
              </a:rPr>
              <a:t>다이어그램/데이터 설명</a:t>
            </a:r>
            <a:endParaRPr lang="ko-KR" sz="2800" b="0" i="0" u="none" strike="noStrike" spc="-1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68100" y="7359650"/>
            <a:ext cx="5461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데이터 테스트 결과에 대한 결론 </a:t>
            </a:r>
          </a:p>
          <a:p>
            <a:pPr>
              <a:lnSpc>
                <a:spcPct val="136119"/>
              </a:lnSpc>
            </a:pPr>
            <a:r>
              <a:rPr lang="ko-KR" altLang="en-US" sz="2000" spc="-100" dirty="0" err="1">
                <a:solidFill>
                  <a:srgbClr val="000000"/>
                </a:solidFill>
                <a:latin typeface="SpoqaHanSans-Regular"/>
                <a:ea typeface="SpoqaHanSans-Regular"/>
              </a:rPr>
              <a:t>프로잭트를</a:t>
            </a:r>
            <a:r>
              <a:rPr lang="ko-KR" altLang="en-US" sz="20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진행하면서 얻은 소감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36300" y="6724650"/>
            <a:ext cx="40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en-US" sz="2800" b="0" i="0" u="none" strike="noStrike" spc="-100">
                <a:solidFill>
                  <a:srgbClr val="9FA9D8"/>
                </a:solidFill>
                <a:latin typeface="SpoqaHanSans-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68100" y="6724650"/>
            <a:ext cx="5486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sz="2800" spc="-100" dirty="0">
                <a:solidFill>
                  <a:srgbClr val="5D6DBE"/>
                </a:solidFill>
                <a:ea typeface="SpoqaHanSans-Bold"/>
                <a:cs typeface="Calibri"/>
              </a:rPr>
              <a:t>결론/소감</a:t>
            </a:r>
            <a:endParaRPr lang="ko-KR" altLang="en-US" sz="2800" b="0" i="0" u="none" strike="noStrike" spc="-1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spc="-300" dirty="0">
                <a:solidFill>
                  <a:srgbClr val="5D6DBE"/>
                </a:solidFill>
                <a:ea typeface="SpoqaHanSans-Bold"/>
                <a:cs typeface="Calibri"/>
              </a:rPr>
              <a:t>서론</a:t>
            </a:r>
            <a:endParaRPr lang="ko-KR" sz="5000" b="0" i="0" u="none" strike="noStrike" spc="-3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2925" y="3705225"/>
            <a:ext cx="13106400" cy="30797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spc="-100" dirty="0" err="1">
                <a:ea typeface="+mn-lt"/>
                <a:cs typeface="+mn-lt"/>
              </a:rPr>
              <a:t>SNS는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사람들이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감정을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표현하고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의견을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나누는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중요한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ko-KR" altLang="en-US" sz="2800" spc="-100" dirty="0">
                <a:ea typeface="+mn-lt"/>
                <a:cs typeface="+mn-lt"/>
              </a:rPr>
              <a:t>공간이다</a:t>
            </a:r>
            <a:r>
              <a:rPr lang="en-US" sz="2800" spc="-100" dirty="0">
                <a:ea typeface="+mn-lt"/>
                <a:cs typeface="+mn-lt"/>
              </a:rPr>
              <a:t>. </a:t>
            </a:r>
            <a:r>
              <a:rPr lang="en-US" sz="2800" spc="-100" dirty="0" err="1">
                <a:ea typeface="+mn-lt"/>
                <a:cs typeface="+mn-lt"/>
              </a:rPr>
              <a:t>여기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쌓인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텍스트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데이터를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통해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사람들의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감정과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사회적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반응을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분석하면</a:t>
            </a:r>
            <a:r>
              <a:rPr lang="en-US" sz="2800" spc="-100" dirty="0">
                <a:ea typeface="+mn-lt"/>
                <a:cs typeface="+mn-lt"/>
              </a:rPr>
              <a:t>, </a:t>
            </a:r>
            <a:r>
              <a:rPr lang="en-US" sz="2800" spc="-100" dirty="0" err="1">
                <a:ea typeface="+mn-lt"/>
                <a:cs typeface="+mn-lt"/>
              </a:rPr>
              <a:t>여론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파악이나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고객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요구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이해</a:t>
            </a:r>
            <a:r>
              <a:rPr lang="en-US" sz="2800" spc="-100" dirty="0">
                <a:ea typeface="+mn-lt"/>
                <a:cs typeface="+mn-lt"/>
              </a:rPr>
              <a:t> 등 </a:t>
            </a:r>
            <a:r>
              <a:rPr lang="en-US" sz="2800" spc="-100" dirty="0" err="1">
                <a:ea typeface="+mn-lt"/>
                <a:cs typeface="+mn-lt"/>
              </a:rPr>
              <a:t>여러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분야에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활용할</a:t>
            </a:r>
            <a:r>
              <a:rPr lang="en-US" sz="2800" spc="-100" dirty="0">
                <a:ea typeface="+mn-lt"/>
                <a:cs typeface="+mn-lt"/>
              </a:rPr>
              <a:t> 수 </a:t>
            </a:r>
            <a:r>
              <a:rPr lang="ko-KR" altLang="en-US" sz="2800" spc="-100" dirty="0">
                <a:ea typeface="+mn-lt"/>
                <a:cs typeface="+mn-lt"/>
              </a:rPr>
              <a:t>있다</a:t>
            </a:r>
            <a:r>
              <a:rPr lang="en-US" sz="2800" spc="-100" dirty="0">
                <a:ea typeface="+mn-lt"/>
                <a:cs typeface="+mn-lt"/>
              </a:rPr>
              <a:t>. 이 </a:t>
            </a:r>
            <a:r>
              <a:rPr lang="en-US" sz="2800" spc="-100" dirty="0" err="1">
                <a:ea typeface="+mn-lt"/>
                <a:cs typeface="+mn-lt"/>
              </a:rPr>
              <a:t>프로젝트는</a:t>
            </a:r>
            <a:r>
              <a:rPr lang="en-US" sz="2800" spc="-100" dirty="0">
                <a:ea typeface="+mn-lt"/>
                <a:cs typeface="+mn-lt"/>
              </a:rPr>
              <a:t> SNS </a:t>
            </a:r>
            <a:r>
              <a:rPr lang="en-US" sz="2800" spc="-100" dirty="0" err="1">
                <a:ea typeface="+mn-lt"/>
                <a:cs typeface="+mn-lt"/>
              </a:rPr>
              <a:t>텍스트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감정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분석을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통해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사람들의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감정을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구조적으로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이해하고</a:t>
            </a:r>
            <a:r>
              <a:rPr lang="en-US" sz="2800" spc="-100" dirty="0">
                <a:ea typeface="+mn-lt"/>
                <a:cs typeface="+mn-lt"/>
              </a:rPr>
              <a:t>, </a:t>
            </a:r>
            <a:r>
              <a:rPr lang="en-US" sz="2800" spc="-100" dirty="0" err="1">
                <a:ea typeface="+mn-lt"/>
                <a:cs typeface="+mn-lt"/>
              </a:rPr>
              <a:t>다양한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응용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가능성을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탐구하기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위해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en-US" sz="2800" spc="-100" dirty="0" err="1">
                <a:ea typeface="+mn-lt"/>
                <a:cs typeface="+mn-lt"/>
              </a:rPr>
              <a:t>진행하게</a:t>
            </a:r>
            <a:r>
              <a:rPr lang="en-US" sz="2800" spc="-100" dirty="0">
                <a:ea typeface="+mn-lt"/>
                <a:cs typeface="+mn-lt"/>
              </a:rPr>
              <a:t> </a:t>
            </a:r>
            <a:r>
              <a:rPr lang="ko-KR" altLang="en-US" sz="2800" spc="-100" dirty="0">
                <a:ea typeface="+mn-lt"/>
                <a:cs typeface="+mn-lt"/>
              </a:rPr>
              <a:t>되었다</a:t>
            </a:r>
            <a:r>
              <a:rPr lang="en-US" sz="2800" spc="-100" dirty="0">
                <a:ea typeface="+mn-lt"/>
                <a:cs typeface="+mn-lt"/>
              </a:rPr>
              <a:t>.</a:t>
            </a:r>
            <a:endParaRPr lang="ko-KR" sz="2800" spc="-100" dirty="0"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51000" y="2336800"/>
            <a:ext cx="11620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en-US" altLang="ko-KR" sz="4000" b="1" spc="-100" dirty="0">
                <a:solidFill>
                  <a:srgbClr val="5D6DBE"/>
                </a:solidFill>
                <a:ea typeface="SpoqaHanSans-Bold"/>
                <a:cs typeface="Calibri"/>
              </a:rPr>
              <a:t>SNS Text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err="1">
                <a:solidFill>
                  <a:srgbClr val="5D6DBE"/>
                </a:solidFill>
                <a:ea typeface="SpoqaHanSans-Bold"/>
                <a:cs typeface="Calibri"/>
              </a:rPr>
              <a:t>감정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err="1">
                <a:solidFill>
                  <a:srgbClr val="5D6DBE"/>
                </a:solidFill>
                <a:ea typeface="SpoqaHanSans-Bold"/>
                <a:cs typeface="Calibri"/>
              </a:rPr>
              <a:t>분석을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err="1">
                <a:solidFill>
                  <a:srgbClr val="5D6DBE"/>
                </a:solidFill>
                <a:ea typeface="SpoqaHanSans-Bold"/>
                <a:cs typeface="Calibri"/>
              </a:rPr>
              <a:t>선택한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err="1">
                <a:solidFill>
                  <a:srgbClr val="5D6DBE"/>
                </a:solidFill>
                <a:ea typeface="SpoqaHanSans-Bold"/>
                <a:cs typeface="Calibri"/>
              </a:rPr>
              <a:t>이유</a:t>
            </a:r>
            <a:endParaRPr lang="en-US" altLang="ko-KR" sz="4000" b="0" i="0" u="none" strike="noStrike" spc="-100">
              <a:solidFill>
                <a:srgbClr val="5D6DBE"/>
              </a:solidFill>
              <a:ea typeface="SpoqaHanSans-Bold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spc="-300" dirty="0">
                <a:solidFill>
                  <a:srgbClr val="5D6DBE"/>
                </a:solidFill>
                <a:latin typeface="Calibri"/>
                <a:ea typeface="SpoqaHanSans-Bold"/>
                <a:cs typeface="Calibri"/>
              </a:rPr>
              <a:t>서론</a:t>
            </a:r>
            <a:endParaRPr lang="ko-KR" altLang="en-US" sz="5000" b="0" i="0" u="none" strike="noStrike" spc="-300" dirty="0">
              <a:solidFill>
                <a:srgbClr val="5D6DBE"/>
              </a:solidFill>
              <a:latin typeface="Calibri"/>
              <a:ea typeface="SpoqaHanSans-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90800" y="3721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실시간 여론 파악:</a:t>
            </a: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 </a:t>
            </a:r>
            <a:r>
              <a:rPr lang="ko-KR" altLang="en-US" sz="2800" spc="-100" dirty="0" err="1">
                <a:solidFill>
                  <a:srgbClr val="000000"/>
                </a:solidFill>
                <a:latin typeface="SpoqaHanSans-Regular"/>
                <a:ea typeface="SpoqaHanSans-Regular"/>
              </a:rPr>
              <a:t>sns</a:t>
            </a: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텍스트는 실시간으로 업데이트되기 때문에 빠르게 변화하는 여론이나 사회적 반응을 즉각적으로 파악할 수 있어서, 기업이나 기관은 고객의 요구와 사회적 반응에 민첩하게 대응이 가능하다</a:t>
            </a:r>
            <a:endParaRPr lang="ko-KR" altLang="en-US" sz="28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51000" y="2336800"/>
            <a:ext cx="11620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8689"/>
              </a:lnSpc>
            </a:pPr>
            <a:r>
              <a:rPr lang="ko-KR" altLang="en-US" sz="4000" spc="-100" dirty="0">
                <a:solidFill>
                  <a:srgbClr val="5D6DBE"/>
                </a:solidFill>
                <a:latin typeface="Calibri"/>
                <a:ea typeface="SpoqaHanSans-Bold"/>
                <a:cs typeface="Calibri"/>
              </a:rPr>
              <a:t>필요성</a:t>
            </a:r>
            <a:endParaRPr lang="ko-KR" altLang="en-US" sz="4000" b="0" i="0" u="none" strike="noStrike" spc="-100" dirty="0">
              <a:solidFill>
                <a:srgbClr val="5D6DBE"/>
              </a:solidFill>
              <a:latin typeface="Calibri"/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90800" y="57150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정책 및 마케팅 전략 수립:</a:t>
            </a: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감정 분석을 통해 특정 이슈에 대한 사람들의 긍정적 또는 부정적 반응을 예측하고, 이를 바탕으로 정책이나 마케팅 전략을 효과적으로 설계가 가능하다.</a:t>
            </a:r>
            <a:endParaRPr lang="ko-KR" altLang="en-US" sz="28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90800" y="72136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8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정서 및 심리 분석 활용: </a:t>
            </a:r>
            <a:r>
              <a:rPr lang="ko-KR" altLang="en-US" sz="28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SNS 데이터를 활용해 개인 또는 집단의 감정 변화를 분석함으로써 정신 건강과 관련된 연구나 심리 상태 모니터링에도 기여가 가능하다.</a:t>
            </a:r>
            <a:endParaRPr lang="ko-KR" altLang="en-US" sz="28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2883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텍스트, 스크린샷, 야외, 건물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98" y="2374900"/>
            <a:ext cx="5843003" cy="3810000"/>
          </a:xfrm>
          <a:prstGeom prst="rect">
            <a:avLst/>
          </a:prstGeom>
        </p:spPr>
      </p:pic>
      <p:pic>
        <p:nvPicPr>
          <p:cNvPr id="3" name="Picture 3" descr="텍스트, 전자제품, 스크린샷, 폰트이(가) 표시된 사진&#10;&#10;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753" y="2588000"/>
            <a:ext cx="5327110" cy="35711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sz="5000" spc="-300" dirty="0">
                <a:solidFill>
                  <a:srgbClr val="5D6DBE"/>
                </a:solidFill>
                <a:ea typeface="SpoqaHanSans-Bold"/>
                <a:cs typeface="Calibri"/>
              </a:rPr>
              <a:t>관련 사례</a:t>
            </a:r>
            <a:endParaRPr lang="ko-KR" altLang="en-US" sz="5000" b="0" i="0" u="none" strike="noStrike" spc="-3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28267" y="6646333"/>
            <a:ext cx="11277600" cy="1527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[1]고객상담에 AI 감정분석 도입: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</a:t>
            </a:r>
            <a:r>
              <a:rPr lang="ko-KR" altLang="en-US" sz="2500" spc="-100" err="1">
                <a:solidFill>
                  <a:srgbClr val="000000"/>
                </a:solidFill>
                <a:latin typeface="SpoqaHanSans-Regular"/>
                <a:ea typeface="SpoqaHanSans-Regular"/>
              </a:rPr>
              <a:t>AI의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감정분석을 통하여 보이스피싱을 예방하고 방지한다.</a:t>
            </a:r>
          </a:p>
          <a:p>
            <a:pPr>
              <a:lnSpc>
                <a:spcPct val="136119"/>
              </a:lnSpc>
              <a:buClr>
                <a:srgbClr val="000000"/>
              </a:buClr>
            </a:pPr>
            <a:endParaRPr lang="ko-KR" altLang="en-US" sz="2500" spc="-100" dirty="0">
              <a:solidFill>
                <a:srgbClr val="000000"/>
              </a:solidFill>
              <a:latin typeface="SpoqaHanSans-Regular"/>
              <a:ea typeface="SpoqaHanSans-Regular"/>
              <a:cs typeface="Calibri"/>
            </a:endParaRP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1" spc="-100" dirty="0">
                <a:solidFill>
                  <a:srgbClr val="000000"/>
                </a:solidFill>
                <a:latin typeface="SpoqaHanSans-Regular"/>
                <a:ea typeface="SpoqaHanSans-Regular"/>
                <a:cs typeface="Calibri"/>
              </a:rPr>
              <a:t>[2]NLP 기반 감정 분석 '금융 예측 정확도 향상': 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  <a:cs typeface="Calibri"/>
              </a:rPr>
              <a:t>감정분석을 통해 금융 주식에 관한 예측도를 측정하고 정확도를 향상시킨다.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900" y="6642100"/>
            <a:ext cx="41402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en-US" altLang="ko-KR" sz="3500" spc="-100" dirty="0" err="1">
                <a:solidFill>
                  <a:srgbClr val="5D6DBE"/>
                </a:solidFill>
                <a:ea typeface="SpoqaHanSans-Bold"/>
                <a:cs typeface="Calibri"/>
              </a:rPr>
              <a:t>감정분석을</a:t>
            </a:r>
            <a:r>
              <a:rPr lang="en-US" altLang="ko-KR" sz="35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3500" spc="-100" dirty="0" err="1">
                <a:solidFill>
                  <a:srgbClr val="5D6DBE"/>
                </a:solidFill>
                <a:ea typeface="SpoqaHanSans-Bold"/>
                <a:cs typeface="Calibri"/>
              </a:rPr>
              <a:t>사용한</a:t>
            </a:r>
            <a:r>
              <a:rPr lang="en-US" altLang="ko-KR" sz="35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3500" spc="-100" dirty="0" err="1">
                <a:solidFill>
                  <a:srgbClr val="5D6DBE"/>
                </a:solidFill>
                <a:ea typeface="SpoqaHanSans-Bold"/>
                <a:cs typeface="Calibri"/>
              </a:rPr>
              <a:t>사례</a:t>
            </a:r>
            <a:endParaRPr lang="en-US" altLang="ko-KR" sz="3500" b="0" i="0" u="none" strike="noStrike" spc="-100" dirty="0" err="1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9195" y="9131146"/>
            <a:ext cx="11277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  <a:buClr>
                <a:srgbClr val="000000"/>
              </a:buClr>
            </a:pPr>
            <a:r>
              <a:rPr lang="ko-KR" altLang="en-US" sz="2500" spc="-100" dirty="0">
                <a:latin typeface="Calibri"/>
                <a:ea typeface="SpoqaHanSans-Regular"/>
                <a:cs typeface="Calibri"/>
              </a:rPr>
              <a:t>출처:[1] </a:t>
            </a:r>
            <a:r>
              <a:rPr lang="ko-KR" sz="2500" spc="-100" dirty="0">
                <a:ea typeface="+mn-lt"/>
                <a:cs typeface="+mn-lt"/>
              </a:rPr>
              <a:t>https://www.ajunews.com/view/20240808093929241</a:t>
            </a:r>
            <a:endParaRPr lang="en-US" altLang="ko-KR" sz="2500" spc="-100" dirty="0">
              <a:ea typeface="SpoqaHanSans-Regular"/>
              <a:cs typeface="+mn-lt"/>
            </a:endParaRPr>
          </a:p>
          <a:p>
            <a:pPr>
              <a:lnSpc>
                <a:spcPct val="136119"/>
              </a:lnSpc>
            </a:pPr>
            <a:r>
              <a:rPr lang="en-US" altLang="ko-KR" sz="2500" spc="-100" dirty="0">
                <a:ea typeface="SpoqaHanSans-Regular"/>
                <a:cs typeface="+mn-lt"/>
              </a:rPr>
              <a:t>   [2]</a:t>
            </a:r>
            <a:r>
              <a:rPr lang="ko-KR" sz="2500" spc="-100" dirty="0">
                <a:ea typeface="+mn-lt"/>
                <a:cs typeface="+mn-lt"/>
              </a:rPr>
              <a:t>https://www.gttkorea.com/news/articleView.html?idxno=11891</a:t>
            </a:r>
            <a:endParaRPr lang="en-US" altLang="ko-KR" sz="2500" spc="-100" dirty="0">
              <a:latin typeface="Calibri"/>
              <a:ea typeface="SpoqaHanSans-Regular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25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텍스트, 도표, 지도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86" y="2374900"/>
            <a:ext cx="6691227" cy="3810000"/>
          </a:xfrm>
          <a:prstGeom prst="rect">
            <a:avLst/>
          </a:prstGeom>
        </p:spPr>
      </p:pic>
      <p:pic>
        <p:nvPicPr>
          <p:cNvPr id="3" name="Picture 3" descr="텍스트, 폰트, 흑백, 번호이(가) 표시된 사진&#10;&#10;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753" y="2374900"/>
            <a:ext cx="4971094" cy="381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sz="5000" spc="-300" dirty="0">
                <a:solidFill>
                  <a:srgbClr val="5D6DBE"/>
                </a:solidFill>
                <a:ea typeface="SpoqaHanSans-Bold"/>
                <a:cs typeface="Calibri"/>
              </a:rPr>
              <a:t>관련 연구/내용</a:t>
            </a:r>
            <a:endParaRPr lang="ko-KR" altLang="en-US" sz="5000" b="0" i="0" u="none" strike="noStrike" spc="-3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28267" y="6646333"/>
            <a:ext cx="11277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심리학적 감정 사용: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</a:t>
            </a:r>
            <a:r>
              <a:rPr lang="ko-KR" altLang="en-US" sz="2500" spc="-100" err="1">
                <a:solidFill>
                  <a:srgbClr val="000000"/>
                </a:solidFill>
                <a:latin typeface="SpoqaHanSans-Regular"/>
                <a:ea typeface="SpoqaHanSans-Regular"/>
              </a:rPr>
              <a:t>플러칙의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감정 바퀴 등 심리학적 감정 모델을 기반으로 감정을 정의하여 감정 분류의 정확도를 높였다. 따라서 이러한 감정 분류는 감정의 세부적 종류를 제시할 수 있다.</a:t>
            </a: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감정 정보 추출 및 프레임 구성: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감정 정보 프레임을 구성하여 감정의 강도와 극성 을 기준으로 감정을 </a:t>
            </a:r>
            <a:r>
              <a:rPr lang="ko-KR" altLang="en-US" sz="2500" spc="-100" dirty="0" err="1">
                <a:solidFill>
                  <a:srgbClr val="000000"/>
                </a:solidFill>
                <a:latin typeface="SpoqaHanSans-Regular"/>
                <a:ea typeface="SpoqaHanSans-Regular"/>
              </a:rPr>
              <a:t>재분류</a:t>
            </a:r>
            <a:r>
              <a:rPr lang="ko-KR" altLang="en-US" sz="25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했다. 여기에서는 기쁨 ,신뢰 ,슬픔 ,분노 등 23개의감정 카테고리가 제시되었다.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900" y="6642100"/>
            <a:ext cx="41402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en-US" altLang="ko-KR" sz="3500" spc="-100" dirty="0">
                <a:solidFill>
                  <a:srgbClr val="5D6DBE"/>
                </a:solidFill>
                <a:ea typeface="SpoqaHanSans-Bold"/>
                <a:cs typeface="Calibri"/>
              </a:rPr>
              <a:t>SNS Text </a:t>
            </a:r>
            <a:r>
              <a:rPr lang="en-US" altLang="ko-KR" sz="3500" spc="-100" dirty="0" err="1">
                <a:solidFill>
                  <a:srgbClr val="5D6DBE"/>
                </a:solidFill>
                <a:ea typeface="SpoqaHanSans-Bold"/>
                <a:cs typeface="Calibri"/>
              </a:rPr>
              <a:t>감정분석</a:t>
            </a:r>
            <a:r>
              <a:rPr lang="en-US" altLang="ko-KR" sz="35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3500" spc="-100" dirty="0" err="1">
                <a:solidFill>
                  <a:srgbClr val="5D6DBE"/>
                </a:solidFill>
                <a:ea typeface="SpoqaHanSans-Bold"/>
                <a:cs typeface="Calibri"/>
              </a:rPr>
              <a:t>참고</a:t>
            </a:r>
            <a:r>
              <a:rPr lang="en-US" altLang="ko-KR" sz="35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3500" spc="-100" dirty="0" err="1">
                <a:solidFill>
                  <a:srgbClr val="5D6DBE"/>
                </a:solidFill>
                <a:ea typeface="SpoqaHanSans-Bold"/>
                <a:cs typeface="Calibri"/>
              </a:rPr>
              <a:t>논문</a:t>
            </a:r>
            <a:endParaRPr lang="en-US" altLang="ko-KR" sz="3500" b="0" i="0" u="none" strike="noStrike" spc="-100" dirty="0" err="1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7933" y="9805703"/>
            <a:ext cx="11277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  <a:buClr>
                <a:srgbClr val="000000"/>
              </a:buClr>
            </a:pPr>
            <a:r>
              <a:rPr lang="ko-KR" altLang="en-US" sz="2500" spc="-100" dirty="0">
                <a:latin typeface="Calibri"/>
                <a:ea typeface="SpoqaHanSans-Regular"/>
                <a:cs typeface="Calibri"/>
              </a:rPr>
              <a:t>출처:  </a:t>
            </a:r>
            <a:r>
              <a:rPr lang="ko-KR" altLang="en-US" sz="2500" spc="-100" dirty="0" err="1">
                <a:latin typeface="Calibri"/>
                <a:ea typeface="SpoqaHanSans-Regular"/>
                <a:cs typeface="Calibri"/>
              </a:rPr>
              <a:t>장문수</a:t>
            </a:r>
            <a:r>
              <a:rPr lang="ko-KR" altLang="en-US" sz="2500" spc="-100" dirty="0">
                <a:latin typeface="Calibri"/>
                <a:ea typeface="SpoqaHanSans-Regular"/>
                <a:cs typeface="Calibri"/>
              </a:rPr>
              <a:t>-심리학적 감정과 소셜 웹 자료를 이용한 감성의 실증적 분류 2012-10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5000" spc="-300" dirty="0">
                <a:solidFill>
                  <a:srgbClr val="5D6DBE"/>
                </a:solidFill>
                <a:ea typeface="SpoqaHanSans-Bold"/>
                <a:cs typeface="Calibri"/>
              </a:rPr>
              <a:t>전체 개요</a:t>
            </a:r>
            <a:endParaRPr lang="ko-KR" altLang="en-US" sz="5000" b="0" i="0" u="none" strike="noStrike" spc="-3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51000" y="2336800"/>
            <a:ext cx="11620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en-US" altLang="ko-KR" sz="4000" b="1" spc="-100" dirty="0">
                <a:solidFill>
                  <a:srgbClr val="5D6DBE"/>
                </a:solidFill>
                <a:ea typeface="SpoqaHanSans-Bold"/>
                <a:cs typeface="Calibri"/>
              </a:rPr>
              <a:t>SNS Text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dirty="0" err="1">
                <a:solidFill>
                  <a:srgbClr val="5D6DBE"/>
                </a:solidFill>
                <a:ea typeface="SpoqaHanSans-Bold"/>
                <a:cs typeface="Calibri"/>
              </a:rPr>
              <a:t>감정분석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dirty="0" err="1">
                <a:solidFill>
                  <a:srgbClr val="5D6DBE"/>
                </a:solidFill>
                <a:ea typeface="SpoqaHanSans-Bold"/>
                <a:cs typeface="Calibri"/>
              </a:rPr>
              <a:t>구축하여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dirty="0" err="1">
                <a:solidFill>
                  <a:srgbClr val="5D6DBE"/>
                </a:solidFill>
                <a:ea typeface="SpoqaHanSans-Bold"/>
                <a:cs typeface="Calibri"/>
              </a:rPr>
              <a:t>사람들의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dirty="0" err="1">
                <a:solidFill>
                  <a:srgbClr val="5D6DBE"/>
                </a:solidFill>
                <a:ea typeface="SpoqaHanSans-Bold"/>
                <a:cs typeface="Calibri"/>
              </a:rPr>
              <a:t>감정을</a:t>
            </a:r>
            <a:r>
              <a:rPr lang="en-US" altLang="ko-KR" sz="4000" spc="-1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4000" spc="-100" dirty="0" err="1">
                <a:solidFill>
                  <a:srgbClr val="5D6DBE"/>
                </a:solidFill>
                <a:ea typeface="SpoqaHanSans-Bold"/>
                <a:cs typeface="Calibri"/>
              </a:rPr>
              <a:t>분석</a:t>
            </a:r>
            <a:endParaRPr lang="en-US" altLang="ko-KR" sz="4000" b="0" i="0" u="none" strike="noStrike" spc="-100" dirty="0" err="1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D3079-DDD2-E28B-4416-495E8D3E8E52}"/>
              </a:ext>
            </a:extLst>
          </p:cNvPr>
          <p:cNvSpPr txBox="1"/>
          <p:nvPr/>
        </p:nvSpPr>
        <p:spPr>
          <a:xfrm>
            <a:off x="1468267" y="3914586"/>
            <a:ext cx="15978478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 dirty="0">
                <a:ea typeface="맑은 고딕"/>
                <a:cs typeface="Calibri"/>
              </a:rPr>
              <a:t>데이터 수집 </a:t>
            </a:r>
            <a:r>
              <a:rPr lang="ko-KR" altLang="en-US" sz="2500" b="1" err="1">
                <a:ea typeface="맑은 고딕"/>
                <a:cs typeface="Calibri"/>
              </a:rPr>
              <a:t>밎</a:t>
            </a:r>
            <a:r>
              <a:rPr lang="ko-KR" altLang="en-US" sz="2500" b="1" dirty="0">
                <a:ea typeface="맑은 고딕"/>
                <a:cs typeface="Calibri"/>
              </a:rPr>
              <a:t> </a:t>
            </a:r>
            <a:r>
              <a:rPr lang="ko-KR" altLang="en-US" sz="2500" b="1" err="1">
                <a:ea typeface="맑은 고딕"/>
                <a:cs typeface="Calibri"/>
              </a:rPr>
              <a:t>전처리</a:t>
            </a:r>
            <a:r>
              <a:rPr lang="ko-KR" altLang="en-US" sz="2500" b="1" dirty="0">
                <a:ea typeface="맑은 고딕"/>
                <a:cs typeface="Calibri"/>
              </a:rPr>
              <a:t>:</a:t>
            </a:r>
            <a:r>
              <a:rPr lang="ko-KR" altLang="en-US" sz="2500" dirty="0">
                <a:ea typeface="맑은 고딕"/>
                <a:cs typeface="Calibri"/>
              </a:rPr>
              <a:t> </a:t>
            </a:r>
            <a:r>
              <a:rPr lang="ko-KR" altLang="en-US" sz="2500" err="1">
                <a:ea typeface="맑은 고딕"/>
                <a:cs typeface="Calibri"/>
              </a:rPr>
              <a:t>kaggle에</a:t>
            </a:r>
            <a:r>
              <a:rPr lang="ko-KR" altLang="en-US" sz="2500" dirty="0">
                <a:ea typeface="맑은 고딕"/>
                <a:cs typeface="Calibri"/>
              </a:rPr>
              <a:t> 있는 가공된 데이터 </a:t>
            </a:r>
            <a:r>
              <a:rPr lang="ko-KR" altLang="en-US" sz="2500" err="1">
                <a:ea typeface="맑은 고딕"/>
                <a:cs typeface="Calibri"/>
              </a:rPr>
              <a:t>csv를</a:t>
            </a:r>
            <a:r>
              <a:rPr lang="ko-KR" altLang="en-US" sz="2500" dirty="0">
                <a:ea typeface="맑은 고딕"/>
                <a:cs typeface="Calibri"/>
              </a:rPr>
              <a:t> 가지고 와서 데이터 수집 및 </a:t>
            </a:r>
            <a:r>
              <a:rPr lang="ko-KR" altLang="en-US" sz="2500" err="1">
                <a:ea typeface="맑은 고딕"/>
                <a:cs typeface="Calibri"/>
              </a:rPr>
              <a:t>전처리</a:t>
            </a:r>
            <a:endParaRPr lang="ko-KR" sz="2500">
              <a:ea typeface="맑은 고딕"/>
              <a:cs typeface="Calibri"/>
            </a:endParaRPr>
          </a:p>
          <a:p>
            <a:endParaRPr lang="ko-KR" altLang="en-US" sz="2500" dirty="0">
              <a:ea typeface="맑은 고딕"/>
              <a:cs typeface="Calibri"/>
            </a:endParaRPr>
          </a:p>
          <a:p>
            <a:r>
              <a:rPr lang="ko-KR" altLang="en-US" sz="2500" b="1" dirty="0">
                <a:ea typeface="맑은 고딕"/>
                <a:cs typeface="Calibri"/>
              </a:rPr>
              <a:t>감정 분석 모델 구축: </a:t>
            </a:r>
            <a:r>
              <a:rPr lang="ko-KR" altLang="en-US" sz="2500" dirty="0">
                <a:ea typeface="맑은 고딕"/>
                <a:cs typeface="Calibri"/>
              </a:rPr>
              <a:t>자연어 처리 및 머신 러닝 기법을 사용하여 텍스트의 감정을 분류하는 모델을 구축(</a:t>
            </a:r>
            <a:r>
              <a:rPr lang="ko-KR" altLang="en-US" sz="2500" dirty="0" err="1">
                <a:ea typeface="맑은 고딕"/>
                <a:cs typeface="Calibri"/>
              </a:rPr>
              <a:t>kaggle에</a:t>
            </a:r>
            <a:r>
              <a:rPr lang="ko-KR" altLang="en-US" sz="2500" dirty="0">
                <a:ea typeface="맑은 고딕"/>
                <a:cs typeface="Calibri"/>
              </a:rPr>
              <a:t> 있는 오픈 소스 가지고 옴)</a:t>
            </a:r>
          </a:p>
          <a:p>
            <a:endParaRPr lang="ko-KR" altLang="en-US" sz="2500" dirty="0">
              <a:ea typeface="맑은 고딕"/>
              <a:cs typeface="Calibri"/>
            </a:endParaRPr>
          </a:p>
          <a:p>
            <a:r>
              <a:rPr lang="ko-KR" altLang="en-US" sz="2500" b="1" dirty="0">
                <a:ea typeface="맑은 고딕"/>
                <a:cs typeface="Calibri"/>
              </a:rPr>
              <a:t>분석 및 시각화:</a:t>
            </a:r>
            <a:r>
              <a:rPr lang="ko-KR" altLang="en-US" sz="2500" dirty="0">
                <a:ea typeface="맑은 고딕"/>
                <a:cs typeface="Calibri"/>
              </a:rPr>
              <a:t> 분석 결과를 통해 감정의 패턴 변화를 파악하고, 데이터 시각화 결과를 도출(꺾은선 그래프, 막대 그래프 사용)</a:t>
            </a:r>
          </a:p>
        </p:txBody>
      </p:sp>
    </p:spTree>
    <p:extLst>
      <p:ext uri="{BB962C8B-B14F-4D97-AF65-F5344CB8AC3E}">
        <p14:creationId xmlns:p14="http://schemas.microsoft.com/office/powerpoint/2010/main" val="403414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텍스트, 스크린샷, 예술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311637"/>
            <a:ext cx="6172200" cy="62377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5000" spc="-300" dirty="0" err="1">
                <a:solidFill>
                  <a:srgbClr val="5D6DBE"/>
                </a:solidFill>
                <a:ea typeface="SpoqaHanSans-Bold"/>
                <a:cs typeface="Calibri"/>
              </a:rPr>
              <a:t>데이터</a:t>
            </a:r>
            <a:r>
              <a:rPr lang="en-US" altLang="ko-KR" sz="5000" spc="-300" dirty="0">
                <a:solidFill>
                  <a:srgbClr val="5D6DBE"/>
                </a:solidFill>
                <a:ea typeface="SpoqaHanSans-Bold"/>
                <a:cs typeface="Calibri"/>
              </a:rPr>
              <a:t> 셋</a:t>
            </a:r>
            <a:endParaRPr lang="en-US" altLang="ko-KR" sz="5000" b="0" i="0" u="none" strike="noStrike" spc="-300" dirty="0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66100" y="4495800"/>
            <a:ext cx="909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spc="-100" dirty="0">
                <a:latin typeface="SpoqaHanSans-Regular"/>
                <a:ea typeface="SpoqaHanSans-Regular"/>
              </a:rPr>
              <a:t>트위터의 </a:t>
            </a:r>
            <a:r>
              <a:rPr lang="ko-KR" altLang="en-US" sz="2300" spc="-100" dirty="0" err="1">
                <a:latin typeface="SpoqaHanSans-Regular"/>
                <a:ea typeface="SpoqaHanSans-Regular"/>
              </a:rPr>
              <a:t>보더랜드라는</a:t>
            </a:r>
            <a:r>
              <a:rPr lang="ko-KR" altLang="en-US" sz="2300" spc="-100" dirty="0">
                <a:latin typeface="SpoqaHanSans-Regular"/>
                <a:ea typeface="SpoqaHanSans-Regular"/>
              </a:rPr>
              <a:t> 게임과 관련</a:t>
            </a: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spc="-100" dirty="0">
                <a:latin typeface="SpoqaHanSans-Regular"/>
                <a:ea typeface="SpoqaHanSans-Regular"/>
              </a:rPr>
              <a:t>총 74682개의 트위터 댓글들을 학습</a:t>
            </a:r>
            <a:endParaRPr lang="ko-KR" altLang="en-US" sz="2300" spc="-100" dirty="0">
              <a:latin typeface="SpoqaHanSans-Regular"/>
              <a:ea typeface="SpoqaHanSans-Regular"/>
            </a:endParaRP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3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66100" y="3200400"/>
            <a:ext cx="9118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altLang="en-US" sz="3500" spc="-100" dirty="0">
                <a:solidFill>
                  <a:srgbClr val="5D6DBE"/>
                </a:solidFill>
                <a:ea typeface="SpoqaHanSans-Bold"/>
              </a:rPr>
              <a:t>SNS​ 감정 분석에 사용될 데이터 셋</a:t>
            </a:r>
            <a:endParaRPr lang="en-US" altLang="ko-KR" sz="3500" b="0" i="0" u="none" strike="noStrike" spc="-100" dirty="0">
              <a:solidFill>
                <a:srgbClr val="5D6DBE"/>
              </a:solidFill>
              <a:latin typeface="SpoqaHanSans-Bold"/>
              <a:ea typeface="SpoqaHanSans-Bold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540" y="9161780"/>
            <a:ext cx="909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  <a:buClr>
                <a:srgbClr val="000000"/>
              </a:buClr>
            </a:pPr>
            <a:r>
              <a:rPr lang="ko-KR" altLang="en-US" sz="2300" spc="-100" dirty="0">
                <a:ea typeface="SpoqaHanSans-Regular"/>
                <a:cs typeface="Calibri"/>
              </a:rPr>
              <a:t>데이터 셋 출처: </a:t>
            </a:r>
            <a:r>
              <a:rPr lang="ko-KR" sz="2300" spc="-100" dirty="0">
                <a:ea typeface="+mn-lt"/>
                <a:cs typeface="+mn-lt"/>
              </a:rPr>
              <a:t>https://www.kaggle.com/models/ruhul20/twitter-sentiment-analysis?select=twitter_training.csv</a:t>
            </a:r>
            <a:endParaRPr lang="ko-KR" altLang="en-US" sz="2300" spc="-1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622300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5000" spc="-300" dirty="0" err="1">
                <a:solidFill>
                  <a:srgbClr val="5D6DBE"/>
                </a:solidFill>
                <a:ea typeface="SpoqaHanSans-Bold"/>
                <a:cs typeface="Calibri"/>
              </a:rPr>
              <a:t>데이터</a:t>
            </a:r>
            <a:r>
              <a:rPr lang="en-US" altLang="ko-KR" sz="5000" spc="-300" dirty="0">
                <a:solidFill>
                  <a:srgbClr val="5D6DBE"/>
                </a:solidFill>
                <a:ea typeface="SpoqaHanSans-Bold"/>
                <a:cs typeface="Calibri"/>
              </a:rPr>
              <a:t> </a:t>
            </a:r>
            <a:r>
              <a:rPr lang="en-US" altLang="ko-KR" sz="5000" spc="-300" dirty="0" err="1">
                <a:solidFill>
                  <a:srgbClr val="5D6DBE"/>
                </a:solidFill>
                <a:ea typeface="SpoqaHanSans-Bold"/>
                <a:cs typeface="Calibri"/>
              </a:rPr>
              <a:t>시각화</a:t>
            </a:r>
            <a:endParaRPr lang="en-US" altLang="ko-KR" sz="5000" b="0" i="0" u="none" strike="noStrike" spc="-300" dirty="0" err="1">
              <a:solidFill>
                <a:srgbClr val="5D6DBE"/>
              </a:solidFill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66100" y="4495800"/>
            <a:ext cx="9135533" cy="11641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b="1" spc="-100" dirty="0">
                <a:latin typeface="SpoqaHanSans-Regular"/>
                <a:ea typeface="SpoqaHanSans-Regular"/>
              </a:rPr>
              <a:t>감정 비율 비교:</a:t>
            </a:r>
            <a:r>
              <a:rPr lang="ko-KR" altLang="en-US" sz="2300" spc="-100" dirty="0">
                <a:latin typeface="SpoqaHanSans-Regular"/>
                <a:ea typeface="SpoqaHanSans-Regular"/>
              </a:rPr>
              <a:t> 특정 시점이나 기간별로 긍정적 , 부정적, 중립적 감정의 </a:t>
            </a:r>
            <a:r>
              <a:rPr lang="ko-KR" altLang="en-US" sz="2300" spc="-100" err="1">
                <a:latin typeface="SpoqaHanSans-Regular"/>
                <a:ea typeface="SpoqaHanSans-Regular"/>
              </a:rPr>
              <a:t>비울을</a:t>
            </a:r>
            <a:r>
              <a:rPr lang="ko-KR" altLang="en-US" sz="2300" spc="-100" dirty="0">
                <a:latin typeface="SpoqaHanSans-Regular"/>
                <a:ea typeface="SpoqaHanSans-Regular"/>
              </a:rPr>
              <a:t> 직관적으로 보여준다.</a:t>
            </a: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300" b="1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카테고리별 감정 분포: 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특정 주제나 키워드별 감정 분포를 비교할 </a:t>
            </a:r>
            <a:r>
              <a:rPr lang="ko-KR" altLang="en-US" sz="2300" spc="-100" err="1">
                <a:solidFill>
                  <a:srgbClr val="000000"/>
                </a:solidFill>
                <a:latin typeface="SpoqaHanSans-Regular"/>
                <a:ea typeface="SpoqaHanSans-Regular"/>
              </a:rPr>
              <a:t>떄</a:t>
            </a:r>
            <a:r>
              <a:rPr lang="ko-KR" altLang="en-US" sz="2300" spc="-100" dirty="0">
                <a:solidFill>
                  <a:srgbClr val="000000"/>
                </a:solidFill>
                <a:latin typeface="SpoqaHanSans-Regular"/>
                <a:ea typeface="SpoqaHanSans-Regular"/>
              </a:rPr>
              <a:t> 유용함</a:t>
            </a:r>
            <a:endParaRPr lang="ko-KR" altLang="en-US" sz="2300" b="0" i="0" u="none" strike="noStrike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  <a:p>
            <a:pPr marL="342900" indent="-342900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300" spc="-100" dirty="0">
              <a:solidFill>
                <a:srgbClr val="000000"/>
              </a:solidFill>
              <a:latin typeface="SpoqaHanSans-Regular"/>
              <a:ea typeface="SpoqaHanSans-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66100" y="3200400"/>
            <a:ext cx="9118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8689"/>
              </a:lnSpc>
            </a:pPr>
            <a:r>
              <a:rPr lang="ko-KR" altLang="en-US" sz="3500" spc="-100" dirty="0">
                <a:solidFill>
                  <a:srgbClr val="5D6DBE"/>
                </a:solidFill>
                <a:latin typeface="Calibri"/>
                <a:ea typeface="SpoqaHanSans-Bold"/>
                <a:cs typeface="Calibri"/>
              </a:rPr>
              <a:t>막대 그래프</a:t>
            </a:r>
            <a:endParaRPr lang="ko-KR" altLang="en-US" sz="3500" b="0" i="0" u="none" strike="noStrike" spc="-100" dirty="0">
              <a:solidFill>
                <a:srgbClr val="5D6DBE"/>
              </a:solidFill>
              <a:latin typeface="Calibri"/>
              <a:ea typeface="SpoqaHanSans-Bold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540" y="9161780"/>
            <a:ext cx="909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6119"/>
              </a:lnSpc>
            </a:pPr>
            <a:r>
              <a:rPr lang="ko-KR" altLang="en-US" sz="2300" spc="-100" dirty="0">
                <a:ea typeface="SpoqaHanSans-Regular"/>
                <a:cs typeface="+mn-lt"/>
              </a:rPr>
              <a:t>그림 출처:  </a:t>
            </a:r>
            <a:r>
              <a:rPr lang="ko-KR" sz="2300" spc="-100" dirty="0">
                <a:ea typeface="+mn-lt"/>
                <a:cs typeface="+mn-lt"/>
              </a:rPr>
              <a:t>https://boardmix.com/kr/skills/bar-graph/</a:t>
            </a:r>
            <a:endParaRPr lang="ko-KR" sz="2300" spc="-100" dirty="0">
              <a:ea typeface="SpoqaHanSans-Regular"/>
              <a:cs typeface="+mn-lt"/>
            </a:endParaRPr>
          </a:p>
        </p:txBody>
      </p:sp>
      <p:pic>
        <p:nvPicPr>
          <p:cNvPr id="5" name="그림 4" descr="막대 그래프 그리는 사이트&amp; 만드는 몇 가지 방법">
            <a:extLst>
              <a:ext uri="{FF2B5EF4-FFF2-40B4-BE49-F238E27FC236}">
                <a16:creationId xmlns:a16="http://schemas.microsoft.com/office/drawing/2014/main" id="{79DAEF62-A559-39C8-C7F7-253C4844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1" y="2430523"/>
            <a:ext cx="6878168" cy="59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8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372</cp:revision>
  <dcterms:created xsi:type="dcterms:W3CDTF">2006-08-16T00:00:00Z</dcterms:created>
  <dcterms:modified xsi:type="dcterms:W3CDTF">2024-11-04T13:35:55Z</dcterms:modified>
</cp:coreProperties>
</file>